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Loans and Credit Default Swap in Bitcoin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Trisha Hajela and Merlin Zhang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5899" y="0"/>
            <a:ext cx="9255800" cy="587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Solution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Create a loaning system with an intermediary, which also acts as the third party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Fixed fee to use service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Fee acts as a sort of down payment: a portion is returned after a loan is repaid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For sufficiently high loans, a borrower must provide some initial deposit that will be returned once they have generated a sufficient credit score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062" y="1559150"/>
            <a:ext cx="8143875" cy="313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461450" y="281375"/>
            <a:ext cx="81438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l">
              <a:spcBef>
                <a:spcPts val="0"/>
              </a:spcBef>
              <a:buNone/>
            </a:pPr>
            <a:r>
              <a:rPr lang="en" sz="3600">
                <a:solidFill>
                  <a:schemeClr val="accent5"/>
                </a:solidFill>
              </a:rPr>
              <a:t>Credit Default Swap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Simple Loaning System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787" y="1714825"/>
            <a:ext cx="8036423" cy="244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Default Rate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Default rate on Bitcoin loans: ~10%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Expected return without interest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E[x] = .9*[x</a:t>
            </a:r>
            <a:r>
              <a:rPr baseline="-25000" lang="en"/>
              <a:t>1</a:t>
            </a:r>
            <a:r>
              <a:rPr lang="en"/>
              <a:t>+x</a:t>
            </a:r>
            <a:r>
              <a:rPr baseline="-25000" lang="en"/>
              <a:t>2</a:t>
            </a:r>
            <a:r>
              <a:rPr lang="en"/>
              <a:t>+ … + x</a:t>
            </a:r>
            <a:r>
              <a:rPr baseline="-25000" lang="en"/>
              <a:t>n</a:t>
            </a:r>
            <a:r>
              <a:rPr lang="en"/>
              <a:t>]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Need to recuperate losses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Interest rate: &gt; 1.11%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Credit System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How can we more accurately predict default rates?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Build a credit system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Better ratings associated with lower default rates</a:t>
            </a:r>
          </a:p>
          <a:p>
            <a:pPr indent="-4191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Create tiers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4475" y="1121800"/>
            <a:ext cx="3445799" cy="391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Credit Score		Default Rate</a:t>
            </a:r>
          </a:p>
          <a:p>
            <a:pPr indent="-342900" lvl="0" marL="457200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A+:		.01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A:		.02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A-:		.05</a:t>
            </a:r>
          </a:p>
          <a:p>
            <a:pPr indent="-342900" lvl="0" marL="457200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B+:		.1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B:		.15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B-:		.2</a:t>
            </a:r>
          </a:p>
          <a:p>
            <a:pPr indent="-342900" lvl="0" marL="457200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C+:		.25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C:		.3</a:t>
            </a:r>
          </a:p>
          <a:p>
            <a:pPr indent="-342900" lvl="1" marL="9144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C-:		.4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314900" y="1121800"/>
            <a:ext cx="4223099" cy="391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600"/>
              </a:spcBef>
              <a:buNone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Using such a system, it would be possible to more accurately assign risk.</a:t>
            </a:r>
          </a:p>
          <a:p>
            <a:pPr indent="0" marL="0" rtl="0">
              <a:spcBef>
                <a:spcPts val="60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marL="0" rtl="0">
              <a:spcBef>
                <a:spcPts val="600"/>
              </a:spcBef>
              <a:buNone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Also need to account for the total number of loans taken out.</a:t>
            </a:r>
          </a:p>
          <a:p>
            <a:pPr indent="0" marL="0" rtl="0">
              <a:spcBef>
                <a:spcPts val="60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marL="0" rtl="0">
              <a:spcBef>
                <a:spcPts val="600"/>
              </a:spcBef>
              <a:buNone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Assign each user a unique ID based on their wallet address.</a:t>
            </a:r>
          </a:p>
          <a:p>
            <a:pPr indent="0" marL="0" rtl="0">
              <a:spcBef>
                <a:spcPts val="60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>
              <a:spcBef>
                <a:spcPts val="600"/>
              </a:spcBef>
              <a:buNone/>
            </a:pPr>
            <a:r>
              <a:rPr lang="en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In the case of default in some time frame, publish the address.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Modified CDS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" y="1267896"/>
            <a:ext cx="8229598" cy="2505253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1667775" y="4619675"/>
            <a:ext cx="4250700" cy="49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816000" y="3927575"/>
            <a:ext cx="4870800" cy="1187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In order to reduce risk for the intermediary in the case of default, the intermediary pays the lender an amount =  F-d*P</a:t>
            </a:r>
          </a:p>
        </p:txBody>
      </p:sp>
      <p:sp>
        <p:nvSpPr>
          <p:cNvPr id="144" name="Shape 144"/>
          <p:cNvSpPr txBox="1"/>
          <p:nvPr>
            <p:ph idx="2" type="body"/>
          </p:nvPr>
        </p:nvSpPr>
        <p:spPr>
          <a:xfrm>
            <a:off x="457200" y="3870325"/>
            <a:ext cx="2061900" cy="1187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F = face value of loan</a:t>
            </a:r>
          </a:p>
          <a:p>
            <a:pPr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d = default rate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P = amount repaid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Project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Is there a way to apply a CDS to Bitcoin?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Intermediary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Is there a modified, ideal cryptocurrency that a CDS would work with?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What are the implications of implementing a CDS into a cryptocurrency?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Are there any other financial instruments that we can consider?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508775" y="3427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Bitcoin Lending vs. Common Currency Lending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Bitcoin lending → universal currency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 real concept of credit scores with Bitcoin lending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Bitcoin lending has higher default rates (because of higher interest rates)</a:t>
            </a:r>
          </a:p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Bitcoin lending is fairly new, while common currency lending is established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Bitcoin Lending Platforms: BTCJam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Largest p2p lending platform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Allows you to sell a portion of your loan on the platform (no need for third party)</a:t>
            </a:r>
          </a:p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Net-arb: loan collection mechanism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1600"/>
            <a:ext cx="9755700" cy="524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Bitcoin Lending Platforms: BitLendingClub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Reverse Auction System: you choose to bid the amount and the rate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Amortization schedule for loan is shown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Borrowers with less than 100 reputation cannot automatically withdraw their coin borrowed</a:t>
            </a:r>
          </a:p>
          <a:p>
            <a:pPr indent="-3556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/>
              <a:t>Must have a legitimate 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Research and disclose to investors when there is suspicious activity (i.e. multiple IP addresses, multiple accounts)</a:t>
            </a:r>
          </a:p>
          <a:p>
            <a:pPr indent="-3556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Loan collection: releases personal information of the lender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5899" y="-84399"/>
            <a:ext cx="9255801" cy="550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Bitcoin Lending Platforms: Bitbond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Blind identifiers 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Has lowest origination fees (~0.5-1%)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intermediary payment (processing)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Offers long-term loans</a:t>
            </a:r>
          </a:p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Loan collection: releases personal information of the lendee or sells the claim to a collection agency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19725"/>
            <a:ext cx="9204225" cy="536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