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4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5143500" type="screen16x9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40" d="100"/>
          <a:sy n="140" d="100"/>
        </p:scale>
        <p:origin x="-568" y="-10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3" name="Shape 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816563717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1" name="Shape 81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187" y="685800"/>
            <a:ext cx="6096299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/>
          <p:nvPr/>
        </p:nvSpPr>
        <p:spPr>
          <a:xfrm>
            <a:off x="0" y="1200150"/>
            <a:ext cx="9144000" cy="2743199"/>
          </a:xfrm>
          <a:prstGeom prst="rect">
            <a:avLst/>
          </a:prstGeom>
          <a:solidFill>
            <a:schemeClr val="dk1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10" name="Shape 10"/>
          <p:cNvGrpSpPr/>
          <p:nvPr/>
        </p:nvGrpSpPr>
        <p:grpSpPr>
          <a:xfrm>
            <a:off x="0" y="-1078"/>
            <a:ext cx="1827407" cy="5144627"/>
            <a:chOff x="0" y="-1438"/>
            <a:chExt cx="798029" cy="6859503"/>
          </a:xfrm>
        </p:grpSpPr>
        <p:sp>
          <p:nvSpPr>
            <p:cNvPr id="11" name="Shape 11"/>
            <p:cNvSpPr/>
            <p:nvPr/>
          </p:nvSpPr>
          <p:spPr>
            <a:xfrm>
              <a:off x="0" y="-1438"/>
              <a:ext cx="798029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2" name="Shape 12"/>
            <p:cNvSpPr/>
            <p:nvPr/>
          </p:nvSpPr>
          <p:spPr>
            <a:xfrm>
              <a:off x="0" y="0"/>
              <a:ext cx="399014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13" name="Shape 13"/>
          <p:cNvGrpSpPr/>
          <p:nvPr/>
        </p:nvGrpSpPr>
        <p:grpSpPr>
          <a:xfrm flipH="1">
            <a:off x="7316591" y="0"/>
            <a:ext cx="1827407" cy="5144627"/>
            <a:chOff x="0" y="-1438"/>
            <a:chExt cx="798029" cy="6859503"/>
          </a:xfrm>
        </p:grpSpPr>
        <p:sp>
          <p:nvSpPr>
            <p:cNvPr id="14" name="Shape 14"/>
            <p:cNvSpPr/>
            <p:nvPr/>
          </p:nvSpPr>
          <p:spPr>
            <a:xfrm>
              <a:off x="0" y="-1438"/>
              <a:ext cx="798029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20000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15" name="Shape 15"/>
            <p:cNvSpPr/>
            <p:nvPr/>
          </p:nvSpPr>
          <p:spPr>
            <a:xfrm>
              <a:off x="0" y="0"/>
              <a:ext cx="399014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16" name="Shape 16"/>
          <p:cNvSpPr txBox="1">
            <a:spLocks noGrp="1"/>
          </p:cNvSpPr>
          <p:nvPr>
            <p:ph type="ctrTitle"/>
          </p:nvPr>
        </p:nvSpPr>
        <p:spPr>
          <a:xfrm>
            <a:off x="685800" y="1568184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subTitle" idx="1"/>
          </p:nvPr>
        </p:nvSpPr>
        <p:spPr>
          <a:xfrm>
            <a:off x="685800" y="2914650"/>
            <a:ext cx="7772400" cy="6585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1pPr>
            <a:lvl2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2pPr>
            <a:lvl3pPr algn="ctr">
              <a:spcBef>
                <a:spcPts val="0"/>
              </a:spcBef>
              <a:buClr>
                <a:schemeClr val="lt2"/>
              </a:buClr>
              <a:buNone/>
              <a:defRPr>
                <a:solidFill>
                  <a:schemeClr val="lt2"/>
                </a:solidFill>
              </a:defRPr>
            </a:lvl3pPr>
            <a:lvl4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4pPr>
            <a:lvl5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5pPr>
            <a:lvl6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6pPr>
            <a:lvl7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7pPr>
            <a:lvl8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8pPr>
            <a:lvl9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24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21" name="Shape 21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22" name="Shape 22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3" name="Shape 23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24" name="Shape 24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25" name="Shape 25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26" name="Shape 26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27" name="Shape 27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33" name="Shape 33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34" name="Shape 34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5" name="Shape 35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36" name="Shape 36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37" name="Shape 37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A6378">
                <a:alpha val="9803"/>
              </a:srgb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38" name="Shape 38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39" name="Shape 39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692273" y="1200150"/>
            <a:ext cx="3994500" cy="37256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46" name="Shape 46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47" name="Shape 47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48" name="Shape 48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49" name="Shape 49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50" name="Shape 50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1" name="Shape 51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52" name="Shape 52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57" name="Shape 57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58" name="Shape 58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59" name="Shape 59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60" name="Shape 60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61" name="Shape 61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62" name="Shape 62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63" name="Shape 63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457200" y="4406309"/>
            <a:ext cx="8229600" cy="5195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algn="ctr">
              <a:spcBef>
                <a:spcPts val="0"/>
              </a:spcBef>
              <a:buClr>
                <a:schemeClr val="lt2"/>
              </a:buClr>
              <a:buSzPct val="100000"/>
              <a:buNone/>
              <a:defRPr sz="1800">
                <a:solidFill>
                  <a:schemeClr val="lt2"/>
                </a:solidFill>
              </a:defRPr>
            </a:lvl1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/>
        </p:nvSpPr>
        <p:spPr>
          <a:xfrm>
            <a:off x="0" y="-1078"/>
            <a:ext cx="9144000" cy="1144199"/>
          </a:xfrm>
          <a:prstGeom prst="rect">
            <a:avLst/>
          </a:prstGeom>
          <a:solidFill>
            <a:schemeClr val="dk2">
              <a:alpha val="20000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grpSp>
        <p:nvGrpSpPr>
          <p:cNvPr id="68" name="Shape 68"/>
          <p:cNvGrpSpPr/>
          <p:nvPr/>
        </p:nvGrpSpPr>
        <p:grpSpPr>
          <a:xfrm>
            <a:off x="0" y="-1078"/>
            <a:ext cx="649180" cy="5144627"/>
            <a:chOff x="0" y="-1438"/>
            <a:chExt cx="649180" cy="6859503"/>
          </a:xfrm>
        </p:grpSpPr>
        <p:sp>
          <p:nvSpPr>
            <p:cNvPr id="69" name="Shape 69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0" name="Shape 70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grpSp>
        <p:nvGrpSpPr>
          <p:cNvPr id="71" name="Shape 71"/>
          <p:cNvGrpSpPr/>
          <p:nvPr/>
        </p:nvGrpSpPr>
        <p:grpSpPr>
          <a:xfrm flipH="1">
            <a:off x="8494493" y="0"/>
            <a:ext cx="649180" cy="5144627"/>
            <a:chOff x="0" y="-1438"/>
            <a:chExt cx="649180" cy="6859503"/>
          </a:xfrm>
        </p:grpSpPr>
        <p:sp>
          <p:nvSpPr>
            <p:cNvPr id="72" name="Shape 72"/>
            <p:cNvSpPr/>
            <p:nvPr/>
          </p:nvSpPr>
          <p:spPr>
            <a:xfrm>
              <a:off x="0" y="-1438"/>
              <a:ext cx="649180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  <p:sp>
          <p:nvSpPr>
            <p:cNvPr id="73" name="Shape 73"/>
            <p:cNvSpPr/>
            <p:nvPr/>
          </p:nvSpPr>
          <p:spPr>
            <a:xfrm>
              <a:off x="0" y="0"/>
              <a:ext cx="500331" cy="6858065"/>
            </a:xfrm>
            <a:custGeom>
              <a:avLst/>
              <a:gdLst/>
              <a:ahLst/>
              <a:cxnLst/>
              <a:rect l="0" t="0" r="0" b="0"/>
              <a:pathLst>
                <a:path w="500332" h="6875253" extrusionOk="0">
                  <a:moveTo>
                    <a:pt x="0" y="0"/>
                  </a:moveTo>
                  <a:lnTo>
                    <a:pt x="500332" y="0"/>
                  </a:lnTo>
                  <a:lnTo>
                    <a:pt x="301925" y="6875253"/>
                  </a:lnTo>
                  <a:lnTo>
                    <a:pt x="0" y="687525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dk2">
                <a:alpha val="9803"/>
              </a:schemeClr>
            </a:solidFill>
            <a:ln>
              <a:noFill/>
            </a:ln>
          </p:spPr>
          <p:txBody>
            <a:bodyPr lIns="91425" tIns="45700" rIns="91425" bIns="45700" anchor="ctr" anchorCtr="0">
              <a:noAutofit/>
            </a:bodyPr>
            <a:lstStyle/>
            <a:p>
              <a:pPr>
                <a:spcBef>
                  <a:spcPts val="0"/>
                </a:spcBef>
                <a:buNone/>
              </a:pPr>
              <a:endParaRPr/>
            </a:p>
          </p:txBody>
        </p:sp>
      </p:grpSp>
      <p:sp>
        <p:nvSpPr>
          <p:cNvPr id="74" name="Shape 74"/>
          <p:cNvSpPr/>
          <p:nvPr/>
        </p:nvSpPr>
        <p:spPr>
          <a:xfrm>
            <a:off x="0" y="4743450"/>
            <a:ext cx="9144000" cy="401099"/>
          </a:xfrm>
          <a:prstGeom prst="rect">
            <a:avLst/>
          </a:prstGeom>
          <a:solidFill>
            <a:schemeClr val="dk1">
              <a:alpha val="14901"/>
            </a:schemeClr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>
            <a:lvl1pPr>
              <a:spcBef>
                <a:spcPts val="0"/>
              </a:spcBef>
              <a:buNone/>
              <a:defRPr/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dk2"/>
            </a:gs>
            <a:gs pos="100000">
              <a:schemeClr val="dk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0"/>
              </a:spcBef>
              <a:buClr>
                <a:schemeClr val="lt2"/>
              </a:buClr>
              <a:buSzPct val="100000"/>
              <a:buFont typeface="Trebuchet MS"/>
              <a:buNone/>
              <a:defRPr sz="3600" b="1">
                <a:solidFill>
                  <a:schemeClr val="lt2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457200" y="1200150"/>
            <a:ext cx="8229600" cy="37256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>
              <a:spcBef>
                <a:spcPts val="600"/>
              </a:spcBef>
              <a:buClr>
                <a:schemeClr val="lt1"/>
              </a:buClr>
              <a:buSzPct val="100000"/>
              <a:buFont typeface="Trebuchet MS"/>
              <a:defRPr sz="30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  <a:lvl2pPr>
              <a:spcBef>
                <a:spcPts val="480"/>
              </a:spcBef>
              <a:buClr>
                <a:schemeClr val="lt1"/>
              </a:buClr>
              <a:buSzPct val="100000"/>
              <a:buFont typeface="Trebuchet MS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2pPr>
            <a:lvl3pPr>
              <a:spcBef>
                <a:spcPts val="480"/>
              </a:spcBef>
              <a:buClr>
                <a:schemeClr val="lt1"/>
              </a:buClr>
              <a:buSzPct val="100000"/>
              <a:buFont typeface="Trebuchet MS"/>
              <a:defRPr sz="24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3pPr>
            <a:lvl4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4pPr>
            <a:lvl5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5pPr>
            <a:lvl6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6pPr>
            <a:lvl7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7pPr>
            <a:lvl8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8pPr>
            <a:lvl9pPr>
              <a:spcBef>
                <a:spcPts val="360"/>
              </a:spcBef>
              <a:buClr>
                <a:schemeClr val="lt1"/>
              </a:buClr>
              <a:buSzPct val="100000"/>
              <a:buFont typeface="Trebuchet MS"/>
              <a:defRPr sz="18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8556791" y="4749850"/>
            <a:ext cx="548699" cy="393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>
            <a:lvl1pPr algn="r">
              <a:spcBef>
                <a:spcPts val="0"/>
              </a:spcBef>
              <a:buNone/>
              <a:defRPr sz="1300">
                <a:solidFill>
                  <a:schemeClr val="lt1"/>
                </a:solidFill>
                <a:latin typeface="Trebuchet MS"/>
                <a:ea typeface="Trebuchet MS"/>
                <a:cs typeface="Trebuchet MS"/>
                <a:sym typeface="Trebuchet MS"/>
              </a:defRPr>
            </a:lvl1pPr>
          </a:lstStyle>
          <a:p>
            <a:pPr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  <a:endParaRPr lang="en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ctrTitle"/>
          </p:nvPr>
        </p:nvSpPr>
        <p:spPr>
          <a:xfrm>
            <a:off x="685800" y="1568184"/>
            <a:ext cx="7772400" cy="1238099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600" b="0" i="1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An Analysis and Breakdown of SHA Hashing in Bitcoin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subTitle" idx="1"/>
          </p:nvPr>
        </p:nvSpPr>
        <p:spPr>
          <a:xfrm>
            <a:off x="685800" y="3355525"/>
            <a:ext cx="7772400" cy="6585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2000">
                <a:solidFill>
                  <a:schemeClr val="lt1"/>
                </a:solidFill>
              </a:rPr>
              <a:t>Cyryptocurrency Project Proposal - Spring 2015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SHA Use in Bitcoin</a:t>
            </a:r>
          </a:p>
        </p:txBody>
      </p:sp>
      <p:sp>
        <p:nvSpPr>
          <p:cNvPr id="84" name="Shape 84"/>
          <p:cNvSpPr txBox="1">
            <a:spLocks noGrp="1"/>
          </p:cNvSpPr>
          <p:nvPr>
            <p:ph type="body" idx="1"/>
          </p:nvPr>
        </p:nvSpPr>
        <p:spPr>
          <a:xfrm>
            <a:off x="408225" y="1562650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810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400"/>
              <a:t>SHA256 used heavily as bitcoin’s underlying cryptographic hashing function</a:t>
            </a:r>
          </a:p>
          <a:p>
            <a:pPr rtl="0">
              <a:spcBef>
                <a:spcPts val="0"/>
              </a:spcBef>
              <a:buNone/>
            </a:pPr>
            <a:endParaRPr sz="2400"/>
          </a:p>
          <a:p>
            <a:pPr marL="457200" lvl="0" indent="-38100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400"/>
              <a:t>Two examples (of many) are its use in the Merkle tree hash, as well as the proof of work calculation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Bitcoin and Beyond</a:t>
            </a: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57200" y="1533250"/>
            <a:ext cx="8229600" cy="2826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 sz="2000"/>
              <a:t>Areas of use:</a:t>
            </a:r>
          </a:p>
          <a:p>
            <a:pPr marL="457200" lvl="0" indent="-3556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000"/>
              <a:t>bitcoin</a:t>
            </a:r>
          </a:p>
          <a:p>
            <a:pPr marL="457200" lvl="0" indent="-3556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000"/>
              <a:t>pointcoin</a:t>
            </a:r>
          </a:p>
          <a:p>
            <a:pPr marL="457200" lvl="0" indent="-3556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000"/>
              <a:t>other CS classwork (CS3240)</a:t>
            </a:r>
          </a:p>
          <a:p>
            <a:pPr marL="457200" lvl="0" indent="-3556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000"/>
              <a:t>encrypting sensitive forms (taxes, etc.)</a:t>
            </a:r>
          </a:p>
          <a:p>
            <a:pPr lvl="0" rtl="0">
              <a:spcBef>
                <a:spcPts val="0"/>
              </a:spcBef>
              <a:buNone/>
            </a:pPr>
            <a:endParaRPr sz="2000"/>
          </a:p>
          <a:p>
            <a:pPr marL="457200" lvl="0" indent="-355600" rtl="0">
              <a:spcBef>
                <a:spcPts val="0"/>
              </a:spcBef>
              <a:buClr>
                <a:schemeClr val="lt1"/>
              </a:buClr>
              <a:buSzPct val="100000"/>
              <a:buFont typeface="Arial"/>
              <a:buChar char="●"/>
            </a:pPr>
            <a:r>
              <a:rPr lang="en" sz="2000"/>
              <a:t>We have been taught to be </a:t>
            </a:r>
            <a:r>
              <a:rPr lang="en" sz="2000">
                <a:solidFill>
                  <a:srgbClr val="FFFF00"/>
                </a:solidFill>
              </a:rPr>
              <a:t>more critical</a:t>
            </a:r>
            <a:r>
              <a:rPr lang="en" sz="2000"/>
              <a:t> of foreign methods/software</a:t>
            </a:r>
          </a:p>
        </p:txBody>
      </p:sp>
      <p:pic>
        <p:nvPicPr>
          <p:cNvPr id="91" name="Shape 9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746973" y="205975"/>
            <a:ext cx="2125974" cy="2109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xmlns:p14="http://schemas.microsoft.com/office/powerpoint/2010/main"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>
            <a:spLocks noGrp="1"/>
          </p:cNvSpPr>
          <p:nvPr>
            <p:ph type="title"/>
          </p:nvPr>
        </p:nvSpPr>
        <p:spPr>
          <a:xfrm>
            <a:off x="457200" y="205978"/>
            <a:ext cx="8229600" cy="8574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 sz="3000"/>
              <a:t>An Exploratory Analysis of SHA encryption</a:t>
            </a:r>
          </a:p>
        </p:txBody>
      </p:sp>
      <p:sp>
        <p:nvSpPr>
          <p:cNvPr id="97" name="Shape 97"/>
          <p:cNvSpPr txBox="1">
            <a:spLocks noGrp="1"/>
          </p:cNvSpPr>
          <p:nvPr>
            <p:ph type="body" idx="1"/>
          </p:nvPr>
        </p:nvSpPr>
        <p:spPr>
          <a:xfrm>
            <a:off x="457200" y="1670425"/>
            <a:ext cx="8229600" cy="3725699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457200" lvl="0" indent="-36830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AutoNum type="arabicParenR"/>
            </a:pPr>
            <a:r>
              <a:rPr lang="en" sz="2200"/>
              <a:t>How the algorithm (SHA256) actually works</a:t>
            </a:r>
          </a:p>
          <a:p>
            <a:pPr marL="457200" lvl="0" indent="-36830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AutoNum type="arabicParenR"/>
            </a:pPr>
            <a:r>
              <a:rPr lang="en" sz="2200"/>
              <a:t>Comparison of the different version’s algorithms</a:t>
            </a:r>
          </a:p>
          <a:p>
            <a:pPr marL="457200" lvl="0" indent="-36830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AutoNum type="arabicParenR"/>
            </a:pPr>
            <a:r>
              <a:rPr lang="en" sz="2200"/>
              <a:t>Historical review of attacks on SHA algorithm</a:t>
            </a:r>
          </a:p>
          <a:p>
            <a:pPr marL="457200" lvl="0" indent="-36830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AutoNum type="arabicParenR"/>
            </a:pPr>
            <a:r>
              <a:rPr lang="en" sz="2200"/>
              <a:t>Energy analysis for hashing power </a:t>
            </a:r>
          </a:p>
          <a:p>
            <a:pPr marL="457200" lvl="0" indent="-368300" rtl="0">
              <a:spcBef>
                <a:spcPts val="0"/>
              </a:spcBef>
              <a:buClr>
                <a:schemeClr val="lt1"/>
              </a:buClr>
              <a:buSzPct val="100000"/>
              <a:buFont typeface="Trebuchet MS"/>
              <a:buAutoNum type="arabicParenR"/>
            </a:pPr>
            <a:r>
              <a:rPr lang="en" sz="2200"/>
              <a:t>A forecast for the future (SHA -3, tokenization for data transfer, the potential of mining without hashing, etc.)</a:t>
            </a:r>
          </a:p>
        </p:txBody>
      </p:sp>
    </p:spTree>
  </p:cSld>
  <p:clrMapOvr>
    <a:masterClrMapping/>
  </p:clrMapOvr>
  <p:transition xmlns:p14="http://schemas.microsoft.com/office/powerpoint/2010/main" spd="slow">
    <p:cut/>
  </p:transition>
</p:sld>
</file>

<file path=ppt/theme/theme1.xml><?xml version="1.0" encoding="utf-8"?>
<a:theme xmlns:a="http://schemas.openxmlformats.org/drawingml/2006/main" name="spotlight">
  <a:themeElements>
    <a:clrScheme name="Custom 439">
      <a:dk1>
        <a:srgbClr val="000000"/>
      </a:dk1>
      <a:lt1>
        <a:srgbClr val="FFFFFF"/>
      </a:lt1>
      <a:dk2>
        <a:srgbClr val="5C6E95"/>
      </a:dk2>
      <a:lt2>
        <a:srgbClr val="ACB4C2"/>
      </a:lt2>
      <a:accent1>
        <a:srgbClr val="667E50"/>
      </a:accent1>
      <a:accent2>
        <a:srgbClr val="CFBF73"/>
      </a:accent2>
      <a:accent3>
        <a:srgbClr val="8C7C82"/>
      </a:accent3>
      <a:accent4>
        <a:srgbClr val="9ABF87"/>
      </a:accent4>
      <a:accent5>
        <a:srgbClr val="CF9462"/>
      </a:accent5>
      <a:accent6>
        <a:srgbClr val="A25642"/>
      </a:accent6>
      <a:hlink>
        <a:srgbClr val="5173A5"/>
      </a:hlink>
      <a:folHlink>
        <a:srgbClr val="68728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141</Words>
  <Application>Microsoft Macintosh PowerPoint</Application>
  <PresentationFormat>On-screen Show (16:9)</PresentationFormat>
  <Paragraphs>20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spotlight</vt:lpstr>
      <vt:lpstr>An Analysis and Breakdown of SHA Hashing in Bitcoin</vt:lpstr>
      <vt:lpstr>SHA Use in Bitcoin</vt:lpstr>
      <vt:lpstr>Bitcoin and Beyond</vt:lpstr>
      <vt:lpstr>An Exploratory Analysis of SHA encryption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Analysis and Breakdown of SHA Hashing in Bitcoin</dc:title>
  <cp:lastModifiedBy>David Evans</cp:lastModifiedBy>
  <cp:revision>1</cp:revision>
  <dcterms:modified xsi:type="dcterms:W3CDTF">2015-03-30T18:20:14Z</dcterms:modified>
</cp:coreProperties>
</file>